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20"/>
  </p:notesMasterIdLst>
  <p:handoutMasterIdLst>
    <p:handoutMasterId r:id="rId21"/>
  </p:handoutMasterIdLst>
  <p:sldIdLst>
    <p:sldId id="295" r:id="rId3"/>
    <p:sldId id="310" r:id="rId4"/>
    <p:sldId id="311" r:id="rId5"/>
    <p:sldId id="322" r:id="rId6"/>
    <p:sldId id="323" r:id="rId7"/>
    <p:sldId id="324" r:id="rId8"/>
    <p:sldId id="325" r:id="rId9"/>
    <p:sldId id="327" r:id="rId10"/>
    <p:sldId id="328" r:id="rId11"/>
    <p:sldId id="329" r:id="rId12"/>
    <p:sldId id="321" r:id="rId13"/>
    <p:sldId id="319" r:id="rId14"/>
    <p:sldId id="320" r:id="rId15"/>
    <p:sldId id="331" r:id="rId16"/>
    <p:sldId id="330" r:id="rId17"/>
    <p:sldId id="315" r:id="rId18"/>
    <p:sldId id="299" r:id="rId1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920000"/>
    <a:srgbClr val="984807"/>
    <a:srgbClr val="CC3300"/>
    <a:srgbClr val="EFE0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4" d="100"/>
          <a:sy n="64" d="100"/>
        </p:scale>
        <p:origin x="-3144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7F127-ECAA-4760-ACEA-FAD63A3FB4DC}" type="datetimeFigureOut">
              <a:rPr lang="ko-KR" altLang="en-US" smtClean="0"/>
              <a:pPr/>
              <a:t>2020-10-01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425A6-399E-4519-876C-F022D27B71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51881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E243F-38FD-4C77-9249-0B541C6C526A}" type="datetimeFigureOut">
              <a:rPr lang="ko-KR" altLang="en-US" smtClean="0"/>
              <a:pPr/>
              <a:t>2020-10-01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3FD51-CB7D-4F20-9C67-E553E8D12E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5308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cet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bovi fakulteta i univerzitet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31014" y="1000114"/>
            <a:ext cx="2081973" cy="15131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a prezentacij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11412" y="1773084"/>
            <a:ext cx="7246736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80000"/>
              </a:lnSpc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sr-Cyrl-RS" altLang="ko-KR" smtClean="0">
                <a:ea typeface="맑은 고딕" pitchFamily="50" charset="-127"/>
              </a:rPr>
              <a:t>Презентација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11412" y="2925212"/>
            <a:ext cx="4176612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sr-Cyrl-RS" altLang="ko-KR" b="1" smtClean="0"/>
              <a:t>АУТОР</a:t>
            </a:r>
            <a:endParaRPr lang="en-US" altLang="ko-KR" dirty="0"/>
          </a:p>
        </p:txBody>
      </p:sp>
      <p:sp>
        <p:nvSpPr>
          <p:cNvPr id="5" name="Rectangle 4"/>
          <p:cNvSpPr/>
          <p:nvPr/>
        </p:nvSpPr>
        <p:spPr>
          <a:xfrm>
            <a:off x="257264" y="1743750"/>
            <a:ext cx="71500" cy="1656000"/>
          </a:xfrm>
          <a:prstGeom prst="rect">
            <a:avLst/>
          </a:prstGeom>
          <a:solidFill>
            <a:srgbClr val="984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92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57158" y="123478"/>
            <a:ext cx="6643751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57158" y="699542"/>
            <a:ext cx="6643751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57188" y="1142990"/>
            <a:ext cx="6643704" cy="2643206"/>
          </a:xfrm>
          <a:prstGeom prst="rect">
            <a:avLst/>
          </a:prstGeom>
        </p:spPr>
        <p:txBody>
          <a:bodyPr/>
          <a:lstStyle>
            <a:lvl1pPr>
              <a:buNone/>
              <a:defRPr sz="1800"/>
            </a:lvl1pPr>
            <a:lvl2pPr marL="541338" indent="-360363">
              <a:defRPr sz="1800"/>
            </a:lvl2pPr>
            <a:lvl3pPr>
              <a:defRPr sz="1800"/>
            </a:lvl3pPr>
            <a:lvl4pPr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57158" y="714362"/>
            <a:ext cx="664375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BLON LEV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57488" y="123478"/>
            <a:ext cx="6000792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НАСЛОВ</a:t>
            </a:r>
            <a:endParaRPr lang="en-US" altLang="ko-KR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57488" y="699542"/>
            <a:ext cx="6000792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43108" y="1142990"/>
            <a:ext cx="6715142" cy="2643206"/>
          </a:xfrm>
          <a:prstGeom prst="rect">
            <a:avLst/>
          </a:prstGeom>
        </p:spPr>
        <p:txBody>
          <a:bodyPr/>
          <a:lstStyle>
            <a:lvl1pPr>
              <a:buNone/>
              <a:defRPr sz="1800"/>
            </a:lvl1pPr>
            <a:lvl2pPr marL="360363" indent="-179388">
              <a:defRPr sz="1800"/>
            </a:lvl2pPr>
            <a:lvl3pPr marL="360363" indent="-179388">
              <a:defRPr sz="1800"/>
            </a:lvl3pPr>
            <a:lvl4pPr marL="360363" indent="-179388">
              <a:buFont typeface="Wingdings" pitchFamily="2" charset="2"/>
              <a:buChar char="§"/>
              <a:defRPr sz="1800"/>
            </a:lvl4pPr>
            <a:lvl5pPr>
              <a:buFont typeface="Courier New" pitchFamily="49" charset="0"/>
              <a:buChar char="o"/>
              <a:defRPr sz="1800"/>
            </a:lvl5pPr>
          </a:lstStyle>
          <a:p>
            <a:pPr lvl="0"/>
            <a:r>
              <a:rPr lang="sr-Cyrl-RS" smtClean="0"/>
              <a:t>Текст...</a:t>
            </a:r>
            <a:endParaRPr lang="en-US" smtClean="0"/>
          </a:p>
          <a:p>
            <a:pPr lvl="1"/>
            <a:r>
              <a:rPr lang="sr-Cyrl-RS" smtClean="0"/>
              <a:t>текст</a:t>
            </a:r>
          </a:p>
          <a:p>
            <a:pPr lvl="1"/>
            <a:r>
              <a:rPr lang="sr-Cyrl-RS" smtClean="0"/>
              <a:t>текст</a:t>
            </a:r>
          </a:p>
          <a:p>
            <a:pPr lvl="1"/>
            <a:endParaRPr lang="en-US" smtClean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857488" y="714362"/>
            <a:ext cx="600079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ZAN SLAJ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901760" y="1673746"/>
            <a:ext cx="1878152" cy="1872208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VA SEKCIJ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6464" y="2181230"/>
            <a:ext cx="49675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НОВА СЕКЦИЈА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6464" y="2734434"/>
            <a:ext cx="49675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Поднаслов</a:t>
            </a:r>
            <a:endParaRPr lang="en-US" altLang="ko-KR" dirty="0"/>
          </a:p>
        </p:txBody>
      </p:sp>
      <p:grpSp>
        <p:nvGrpSpPr>
          <p:cNvPr id="2" name="Group 3"/>
          <p:cNvGrpSpPr/>
          <p:nvPr userDrawn="1"/>
        </p:nvGrpSpPr>
        <p:grpSpPr>
          <a:xfrm>
            <a:off x="1901760" y="1673746"/>
            <a:ext cx="1878152" cy="1872208"/>
            <a:chOff x="1547664" y="1563638"/>
            <a:chExt cx="1878152" cy="1872208"/>
          </a:xfrm>
        </p:grpSpPr>
        <p:pic>
          <p:nvPicPr>
            <p:cNvPr id="5" name="Picture 3" descr="E:\002-KIMS BUSINESS\007-02-Fullslidesppt-Contents\20161228\01-abs\section-item0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563638"/>
              <a:ext cx="1878152" cy="187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858556" y="1793198"/>
              <a:ext cx="1385096" cy="1385096"/>
            </a:xfrm>
            <a:prstGeom prst="ellipse">
              <a:avLst/>
            </a:prstGeom>
            <a:solidFill>
              <a:srgbClr val="EFE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AJ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2928926" y="928676"/>
            <a:ext cx="3312368" cy="3312368"/>
          </a:xfrm>
          <a:prstGeom prst="ellipse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50397" y="1699640"/>
            <a:ext cx="2643206" cy="174422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ХВАЛА </a:t>
            </a:r>
          </a:p>
          <a:p>
            <a:pPr lvl="0"/>
            <a:r>
              <a:rPr lang="sr-Cyrl-RS" altLang="ko-KR" smtClean="0"/>
              <a:t>НА ПАЖЊИ!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K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71736" y="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29388" y="257175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912594" y="0"/>
            <a:ext cx="2160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Cyrl-RS" altLang="ko-KR" smtClean="0"/>
              <a:t>Слика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9059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57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124200" y="4683919"/>
            <a:ext cx="2895600" cy="3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553200" y="4683919"/>
            <a:ext cx="2133600" cy="3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rebuchet MS"/>
              <a:buNone/>
              <a:defRPr sz="1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49" r:id="rId2"/>
    <p:sldLayoutId id="2147483689" r:id="rId3"/>
    <p:sldLayoutId id="2147483682" r:id="rId4"/>
    <p:sldLayoutId id="2147483654" r:id="rId5"/>
    <p:sldLayoutId id="2147483688" r:id="rId6"/>
    <p:sldLayoutId id="2147483650" r:id="rId7"/>
    <p:sldLayoutId id="2147483684" r:id="rId8"/>
    <p:sldLayoutId id="2147483690" r:id="rId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 txBox="1">
            <a:spLocks/>
          </p:cNvSpPr>
          <p:nvPr/>
        </p:nvSpPr>
        <p:spPr>
          <a:xfrm>
            <a:off x="1357290" y="0"/>
            <a:ext cx="6715172" cy="108012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None/>
              <a:defRPr sz="2800" b="1" strike="noStrike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  <a:t>УНИВЕРЗИТЕТ У КРАГУЈЕВЦУ</a:t>
            </a:r>
            <a:b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</a:br>
            <a:r>
              <a:rPr kumimoji="0" lang="sr-Cyrl-R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맑은 고딕" pitchFamily="50" charset="-127"/>
                <a:cs typeface="Arial" pitchFamily="34" charset="0"/>
              </a:rPr>
              <a:t>ФАКУЛТЕТ МЕДИЦИНСКИХ НАУКА</a:t>
            </a:r>
            <a:endParaRPr kumimoji="0" lang="en-US" altLang="ko-KR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22287" y="2428874"/>
            <a:ext cx="86217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Наставна јединица број </a:t>
            </a:r>
            <a:r>
              <a:rPr lang="sr-Latn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</a:t>
            </a: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Пропедевтика бубрега и мокраћних путева-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приказ клиничких случајева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14348" y="3500444"/>
            <a:ext cx="8128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КЛИНИЧКА ПРОПЕДЕВТИКА</a:t>
            </a:r>
          </a:p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ОСНОВНЕ СТРУКОВНЕ СТУДИЈЕ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-142908" y="4429138"/>
            <a:ext cx="3429024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др Небојша Игрутиновић 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фацилитатор</a:t>
            </a:r>
            <a:endParaRPr lang="sr-Latn-CS" sz="14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14876" y="4429138"/>
            <a:ext cx="307180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  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Школска 2020/2021.год</a:t>
            </a:r>
            <a:endParaRPr lang="sr-Latn-RS" sz="14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                                                       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endParaRPr lang="sr-Latn-CS" sz="1400" b="1" dirty="0">
              <a:solidFill>
                <a:srgbClr val="FFC000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643174" y="214296"/>
            <a:ext cx="6000792" cy="576064"/>
          </a:xfrm>
        </p:spPr>
        <p:txBody>
          <a:bodyPr/>
          <a:lstStyle/>
          <a:p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Клиничко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испољавање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болести</a:t>
            </a:r>
            <a:r>
              <a:rPr lang="sr-Cyrl-RS" sz="2000" dirty="0" smtClean="0">
                <a:effectLst/>
                <a:ea typeface="Calibri"/>
                <a:cs typeface="Calibri"/>
                <a:sym typeface="Calibri"/>
              </a:rPr>
              <a:t> бубрега</a:t>
            </a:r>
            <a:endParaRPr lang="en-US" sz="2000" dirty="0">
              <a:effectLst/>
            </a:endParaRPr>
          </a:p>
        </p:txBody>
      </p:sp>
      <p:sp>
        <p:nvSpPr>
          <p:cNvPr id="10" name="Google Shape;237;p35"/>
          <p:cNvSpPr txBox="1">
            <a:spLocks noGrp="1"/>
          </p:cNvSpPr>
          <p:nvPr>
            <p:ph type="body" sz="quarter" idx="12"/>
          </p:nvPr>
        </p:nvSpPr>
        <p:spPr>
          <a:xfrm>
            <a:off x="1857356" y="1142990"/>
            <a:ext cx="6786610" cy="26432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700"/>
              <a:buFont typeface="Wingdings" pitchFamily="2" charset="2"/>
              <a:buChar char="v"/>
            </a:pPr>
            <a:r>
              <a:rPr lang="en-US" sz="1800" b="1" u="sng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Едеми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бубрежног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порекла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јављају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или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због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        п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ротеинурије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или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због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смањења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гломерулске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        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филтрације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или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ређе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због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опструкције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мокраћних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путева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правилу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на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очним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капцима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лицу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или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на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екстремитетима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телу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;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бледи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су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топли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и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тестаст</a:t>
            </a: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нису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подложни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у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тицају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гравитације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обично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примете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изјутра</a:t>
            </a:r>
            <a:endParaRPr lang="sr-Cyrl-RS" sz="1800" b="1" u="none" strike="noStrike" cap="none" dirty="0" smtClean="0">
              <a:solidFill>
                <a:schemeClr val="accent2">
                  <a:lumMod val="50000"/>
                </a:schemeClr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700"/>
              <a:buFont typeface="Wingdings" pitchFamily="2" charset="2"/>
              <a:buChar char="v"/>
            </a:pPr>
            <a:endParaRPr lang="sr-Cyrl-RS" sz="1800" b="1" dirty="0" smtClean="0">
              <a:solidFill>
                <a:schemeClr val="accent2">
                  <a:lumMod val="50000"/>
                </a:schemeClr>
              </a:solidFill>
              <a:latin typeface="+mj-lt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700"/>
              <a:buFont typeface="Wingdings" pitchFamily="2" charset="2"/>
              <a:buChar char="v"/>
            </a:pPr>
            <a:endParaRPr sz="1800" b="1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700"/>
              <a:buFont typeface="Wingdings" pitchFamily="2" charset="2"/>
              <a:buChar char="v"/>
            </a:pPr>
            <a:r>
              <a:rPr lang="en-US" sz="1800" b="1" u="sng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Симптоми</a:t>
            </a:r>
            <a:r>
              <a:rPr lang="en-US" sz="1800" b="1" u="sng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и </a:t>
            </a:r>
            <a:r>
              <a:rPr lang="en-US" sz="1800" b="1" u="sng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знаци</a:t>
            </a:r>
            <a:r>
              <a:rPr lang="en-US" sz="1800" b="1" u="sng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sng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уремијског</a:t>
            </a:r>
            <a:r>
              <a:rPr lang="en-US" sz="1800" b="1" u="sng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sng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синдрома</a:t>
            </a:r>
            <a:r>
              <a:rPr lang="sr-Cyrl-RS" sz="1800" b="1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(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Kussmaul-ово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дисање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уремијски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задах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хеморагијски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синдром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грчеви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најчешће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у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п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отколеницама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понекад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и 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         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генерализовани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,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поремећај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свести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од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сомноленције</a:t>
            </a:r>
            <a:r>
              <a:rPr lang="sr-Cyrl-R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  </a:t>
            </a:r>
            <a:r>
              <a:rPr lang="en-US" sz="1800" b="1" u="none" strike="noStrike" cap="none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преко</a:t>
            </a:r>
            <a:r>
              <a:rPr lang="en-US" sz="1800" b="1" u="none" strike="noStrike" cap="none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сопора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до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</a:t>
            </a:r>
            <a:r>
              <a:rPr lang="en-US" sz="1800" b="1" u="none" strike="noStrike" cap="none" dirty="0" err="1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коме</a:t>
            </a:r>
            <a:r>
              <a:rPr lang="en-US" sz="1800" b="1" u="none" strike="noStrike" cap="none" dirty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)</a:t>
            </a:r>
            <a:endParaRPr sz="1800" b="1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r-Cyrl-RS" sz="3200" dirty="0" smtClean="0"/>
              <a:t>Клинички случај 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472" y="642924"/>
            <a:ext cx="857252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Главне тегобе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Пацијент се на пријему жали на мучнину, повраћање, слабост, малаксалост, губитак апетита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Садашња болест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М.Н. је 76. годишњи стар правник у пензији који се први пут јавља у нашу установу.         Болест је почела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две недеље пре хоспитализације у виду слабости, малаксалости, замарања. Наведене         тегобе се јављају при уобичајеним дневним активностима. Најпре се јавила слабост у ногама а затим и у       рукама. Мучнина и повраћање су почели седам дана пре хоспитализације, наводи да је повраћао 1-2 пута      дневно, углавном поједену храну. Негира повишену телесну температуру. Уредно мокри. Након две недеље  од појаве симптома јавио се изабраном лекару, који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је индиковао лабораторијске претраге након чијих           резултата је упућен у нашу установу.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Лична анамнеза: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Л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ечи се због повишеног артеријског притиска, 20 година уназад, шећерне болести, на       оралним хипогликемицима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Негира друге болести, наводи операцију пр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e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понске киле пре 25 година.                       Уредно вакцинисан, негира алергије на храну и лекове. 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Породична анамнеза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О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тац срчани болесник, лечио се због повишеног артеријског притска, мајка                  преминула након можданог удара, такође лечена због повишеног притиска. 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Социјално-епидемиолошка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: Б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ивши пушач, до пре 10 година. Повремено конзумира алкохолна пића</a:t>
            </a:r>
            <a:endParaRPr lang="en-U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tabLst>
                <a:tab pos="261938" algn="l"/>
              </a:tabLst>
            </a:pPr>
            <a:endParaRPr lang="sr-Latn-C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en-U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rgbClr val="FFFF00"/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Анамнеза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Физикални преглед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10" y="642924"/>
            <a:ext cx="835824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Пацијент је на пријему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свестан, оријентисан према себи и другим лицима, афебрилан, еупноичан,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бледо-жуте пребојености коже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нормалне ухрањености и остемускуларне грађе и ухрањености,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кожа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            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ослабљеног тургора са екскоријацијама на екстензорним странама доњих и горњих екстремитета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без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знакова за перифирену лимфаденопатију и хеморагијски синдром, заузима активан став у постељи, одаје утисак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средње тешког болесника</a:t>
            </a:r>
            <a:endParaRPr lang="sr-Cyrl-RS" sz="12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Глава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уобичајене конфигурације, присутни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благи едеми инфраорбитално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, остали налаз уредан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Грудни кош: цилиндричан, симетрично респираторно покретан, без коришћења помоћне респираторне мускулатуре, аускултаторно над плућима нормалан дисајни шум, без пропратних звучних феномена,               срчана радња ритмична, тонови јасни, шум не чујем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Абдомен: мек палпаторно болно неосетљив, јетра и слезина се не палпирају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Екстремитети: присутни,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са благим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</a:rPr>
              <a:t>претибијалним едемима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, без деформитета</a:t>
            </a: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Неуролошки: без неуролошких испада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Витални знаци: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ТА 150/90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mmHg, sf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86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/min, RR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18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/min,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Т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3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6,2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°C,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Sat 9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5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%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на собном ваздуху, 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                        </a:t>
            </a: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Дуреза 850</a:t>
            </a:r>
            <a:r>
              <a:rPr lang="sr-Latn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ml/24h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r>
              <a:rPr lang="sr-Cyrl-RS" sz="1200" b="1" u="sng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ЕКГ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- синусни ритам,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синусни ритам,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sf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.86/мин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 нисходна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Т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депресија уз бифазан Т у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5, 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,                       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знаци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хипертрофије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леве</a:t>
            </a:r>
            <a:r>
              <a:rPr lang="sr-Latn-RS" sz="1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коморе</a:t>
            </a:r>
            <a:endParaRPr lang="sr-Latn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tabLst>
                <a:tab pos="261938" algn="l"/>
              </a:tabLst>
            </a:pPr>
            <a:endParaRPr lang="sr-Cyrl-RS" sz="1200" b="1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  <a:buFont typeface="Wingdings" pitchFamily="2" charset="2"/>
              <a:buChar char="v"/>
              <a:tabLst>
                <a:tab pos="261938" algn="l"/>
              </a:tabLst>
            </a:pPr>
            <a:endParaRPr lang="sr-Latn-CS" sz="12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>
              <a:tabLst>
                <a:tab pos="261938" algn="l"/>
              </a:tabLst>
            </a:pP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екскоријациј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85800"/>
            <a:ext cx="2260459" cy="3417326"/>
          </a:xfrm>
          <a:prstGeom prst="rect">
            <a:avLst/>
          </a:prstGeom>
        </p:spPr>
      </p:pic>
      <p:pic>
        <p:nvPicPr>
          <p:cNvPr id="9" name="Picture 8" descr="претибијални еде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642924"/>
            <a:ext cx="2739307" cy="3571900"/>
          </a:xfrm>
          <a:prstGeom prst="rect">
            <a:avLst/>
          </a:prstGeom>
        </p:spPr>
      </p:pic>
      <p:pic>
        <p:nvPicPr>
          <p:cNvPr id="11" name="Picture 10" descr="1600021987522659079382850446247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1428742"/>
            <a:ext cx="3458343" cy="20716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857488" y="2285998"/>
            <a:ext cx="1000132" cy="35719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072066" y="2285998"/>
            <a:ext cx="1000132" cy="35719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7158" y="428626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екскоријације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428626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претибијални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едем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16" y="371475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инфраорбитални </a:t>
            </a:r>
          </a:p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едем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82" y="714362"/>
            <a:ext cx="3571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44" y="2357436"/>
            <a:ext cx="3571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Лабораторијске анализе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214428"/>
            <a:ext cx="40005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Леукоцити-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6.7x10</a:t>
            </a:r>
            <a:r>
              <a:rPr lang="sr-Latn-RS" sz="1400" b="1" baseline="30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9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/L (3.70-10.00)</a:t>
            </a:r>
            <a:endParaRPr lang="sr-Cyrl-RS" sz="14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Неутофили-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4.10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 x10</a:t>
            </a:r>
            <a:r>
              <a:rPr lang="sr-Latn-RS" sz="1400" b="1" baseline="30000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/L (2.10-6.50)</a:t>
            </a:r>
            <a:endParaRPr lang="sr-Cyrl-RS" sz="14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Лимфоцити-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2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.10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 x10</a:t>
            </a:r>
            <a:r>
              <a:rPr lang="sr-Latn-RS" sz="1400" b="1" baseline="30000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/L (1.20-3.40)</a:t>
            </a:r>
            <a:endParaRPr lang="sr-Cyrl-RS" sz="14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Еритроцити-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3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4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0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</a:rPr>
              <a:t> x10</a:t>
            </a:r>
            <a:r>
              <a:rPr lang="sr-Latn-RS" sz="1400" b="1" u="sng" baseline="30000" dirty="0" smtClean="0">
                <a:solidFill>
                  <a:schemeClr val="accent2">
                    <a:lumMod val="50000"/>
                  </a:schemeClr>
                </a:solidFill>
              </a:rPr>
              <a:t>12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</a:rPr>
              <a:t>/L (4.34-5.72)</a:t>
            </a:r>
          </a:p>
          <a:p>
            <a:pPr>
              <a:buFont typeface="Wingdings" pitchFamily="2" charset="2"/>
              <a:buChar char="v"/>
            </a:pP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Тромбоцити- 230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x10</a:t>
            </a:r>
            <a:r>
              <a:rPr lang="sr-Latn-RS" sz="1400" b="1" baseline="30000" dirty="0" smtClean="0">
                <a:solidFill>
                  <a:schemeClr val="accent2">
                    <a:lumMod val="50000"/>
                  </a:schemeClr>
                </a:solidFill>
              </a:rPr>
              <a:t>9</a:t>
            </a:r>
            <a:r>
              <a:rPr lang="sr-Latn-RS" sz="1400" b="1" dirty="0" smtClean="0">
                <a:solidFill>
                  <a:schemeClr val="accent2">
                    <a:lumMod val="50000"/>
                  </a:schemeClr>
                </a:solidFill>
              </a:rPr>
              <a:t>/L</a:t>
            </a:r>
            <a:r>
              <a:rPr lang="sr-Cyrl-RS" sz="1400" b="1" dirty="0" smtClean="0">
                <a:solidFill>
                  <a:schemeClr val="accent2">
                    <a:lumMod val="50000"/>
                  </a:schemeClr>
                </a:solidFill>
              </a:rPr>
              <a:t> (140-450)</a:t>
            </a:r>
            <a:endParaRPr lang="sr-Cyrl-RS" sz="14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Хемоглобин-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98 g/L (138-175)</a:t>
            </a:r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Хематокрит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27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%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(41.5-53)</a:t>
            </a:r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Уреа-23.6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mmol/L (3.0-8.0)</a:t>
            </a:r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Креатинин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 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1414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umol/L (49-106)</a:t>
            </a:r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Гликемија- 6.4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mmol/L (4.1-6.1)</a:t>
            </a: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Натријум- 132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mmol/l(139-154)</a:t>
            </a: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Калијум-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6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1 mmol/L (3.5-5.3)</a:t>
            </a:r>
            <a:endParaRPr lang="sr-Cyrl-RS" sz="1400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Калцијум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-1.90 mmol/L (2.02-2.65)</a:t>
            </a: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Фосфор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-2.05 mmol/L (0.80-1.60)</a:t>
            </a:r>
          </a:p>
          <a:p>
            <a:pPr>
              <a:buFont typeface="Wingdings" pitchFamily="2" charset="2"/>
              <a:buChar char="v"/>
            </a:pP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Мокраћна киселина- 490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umol/l (1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42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-</a:t>
            </a:r>
            <a:r>
              <a:rPr lang="sr-Cyrl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45</a:t>
            </a:r>
            <a:r>
              <a:rPr lang="sr-Latn-RS" sz="14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0)</a:t>
            </a:r>
          </a:p>
          <a:p>
            <a:endParaRPr lang="en-US" sz="14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Picture 6" descr="l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357304"/>
            <a:ext cx="3860622" cy="25717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200" b="1" dirty="0">
              <a:solidFill>
                <a:srgbClr val="FFC000"/>
              </a:solidFill>
              <a:latin typeface="Arial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500034" y="142858"/>
            <a:ext cx="8126413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Дијагноза</a:t>
            </a:r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500180"/>
            <a:ext cx="5500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Insufficientia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renalis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ch</a:t>
            </a:r>
            <a:r>
              <a:rPr lang="sr-Latn-RS" sz="2000" b="1" i="1" dirty="0" smtClean="0">
                <a:solidFill>
                  <a:schemeClr val="accent2">
                    <a:lumMod val="50000"/>
                  </a:schemeClr>
                </a:solidFill>
              </a:rPr>
              <a:t>ro</a:t>
            </a:r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nica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terminalis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Insufficientia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b="1" i="1" dirty="0" err="1" smtClean="0">
                <a:solidFill>
                  <a:schemeClr val="accent2">
                    <a:lumMod val="50000"/>
                  </a:schemeClr>
                </a:solidFill>
              </a:rPr>
              <a:t>cordis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Diabetes mellitus tip 2 </a:t>
            </a:r>
            <a:endParaRPr lang="en-US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sr-Cyrl-RS" altLang="ko-KR" smtClean="0"/>
              <a:t>ХВАЛА </a:t>
            </a:r>
          </a:p>
          <a:p>
            <a:pPr lvl="0"/>
            <a:r>
              <a:rPr lang="sr-Cyrl-RS" altLang="ko-KR" smtClean="0"/>
              <a:t>НА ПАЖЊИ!</a:t>
            </a:r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pic>
        <p:nvPicPr>
          <p:cNvPr id="3" name="Picture 5" descr="Organa uropoetica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 l="735" r="703"/>
          <a:stretch>
            <a:fillRect/>
          </a:stretch>
        </p:blipFill>
        <p:spPr>
          <a:xfrm>
            <a:off x="2500298" y="428610"/>
            <a:ext cx="4140153" cy="4572014"/>
          </a:xfrm>
          <a:prstGeom prst="rect">
            <a:avLst/>
          </a:prstGeom>
          <a:noFill/>
          <a:ln w="38100">
            <a:solidFill>
              <a:srgbClr val="FF9933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000760" y="1285866"/>
            <a:ext cx="571504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RS" sz="1200" b="1" dirty="0" smtClean="0">
                <a:solidFill>
                  <a:srgbClr val="0070C0"/>
                </a:solidFill>
                <a:latin typeface="+mj-lt"/>
              </a:rPr>
              <a:t>TH12</a:t>
            </a:r>
            <a:endParaRPr 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1857370"/>
            <a:ext cx="71438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rgbClr val="0070C0"/>
                </a:solidFill>
                <a:latin typeface="+mj-lt"/>
              </a:rPr>
              <a:t>Бубрег</a:t>
            </a:r>
            <a:endParaRPr 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2928940"/>
            <a:ext cx="71438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rgbClr val="0070C0"/>
                </a:solidFill>
                <a:latin typeface="+mj-lt"/>
              </a:rPr>
              <a:t>Уретер</a:t>
            </a:r>
            <a:endParaRPr 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3857634"/>
            <a:ext cx="92869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sz="1200" b="1" dirty="0" smtClean="0">
                <a:solidFill>
                  <a:srgbClr val="0070C0"/>
                </a:solidFill>
                <a:latin typeface="+mj-lt"/>
              </a:rPr>
              <a:t>Мокраћна  бешика</a:t>
            </a:r>
            <a:endParaRPr 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9322" y="4429138"/>
            <a:ext cx="714380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Cyrl-RS" sz="1200" b="1" dirty="0" smtClean="0">
                <a:solidFill>
                  <a:srgbClr val="0070C0"/>
                </a:solidFill>
                <a:latin typeface="+mj-lt"/>
              </a:rPr>
              <a:t>Уретра</a:t>
            </a:r>
            <a:endParaRPr lang="en-US" sz="1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0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Анатомија бубрега и мокраћних путева</a:t>
            </a:r>
            <a:endParaRPr lang="en-US" sz="20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017588" y="133350"/>
            <a:ext cx="8126412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r-Latn-CS" sz="2000" b="1" dirty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" name="Google Shape;179;p26"/>
          <p:cNvSpPr txBox="1">
            <a:spLocks/>
          </p:cNvSpPr>
          <p:nvPr/>
        </p:nvSpPr>
        <p:spPr>
          <a:xfrm>
            <a:off x="571472" y="214296"/>
            <a:ext cx="8229600" cy="642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Анамнеза болесника са бубрежним болестима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Google Shape;180;p26"/>
          <p:cNvSpPr txBox="1">
            <a:spLocks/>
          </p:cNvSpPr>
          <p:nvPr/>
        </p:nvSpPr>
        <p:spPr>
          <a:xfrm>
            <a:off x="571500" y="1142990"/>
            <a:ext cx="8572500" cy="32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нормално мокри (количински и тегобе)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мокри често (дан-ноћ), да ли мокри мање или обилно и када (дан/ноћ)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има сметње (болове) при мокрењу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има промене у боји и изгледу мокраће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има појаву крви у мокраћи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Код жена питати за менструални циклус (када је била прва менструација, да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ли је уредна, колико траје, да ли је обилна, болна)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је имала порођаје и колико, да ли је имала мртворођене деце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је имала побачаје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100"/>
              <a:buFont typeface="Wingdings" pitchFamily="2" charset="2"/>
              <a:buChar char="v"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Да ли је имала и да ли има друге поремећаје у току менструације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Calibri"/>
                <a:cs typeface="Calibri"/>
                <a:sym typeface="Calibri"/>
              </a:rPr>
              <a:t>?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>
            <a:spLocks noGrp="1"/>
          </p:cNvSpPr>
          <p:nvPr>
            <p:ph type="title" idx="4294967295"/>
          </p:nvPr>
        </p:nvSpPr>
        <p:spPr>
          <a:xfrm>
            <a:off x="1428728" y="214296"/>
            <a:ext cx="7158030" cy="642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Calibri"/>
              <a:buNone/>
            </a:pPr>
            <a:r>
              <a:rPr lang="en-US" sz="2000" b="1" i="0" u="none" dirty="0" err="1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Преглед</a:t>
            </a:r>
            <a:r>
              <a:rPr lang="en-US" sz="2000" b="1" i="0" u="none" dirty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болесника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са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обољењима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бубрега</a:t>
            </a:r>
            <a:endParaRPr sz="2000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928676"/>
            <a:ext cx="521497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Инспекција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42900" lvl="0" indent="-342900">
              <a:spcBef>
                <a:spcPts val="5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Палпација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42900" lvl="0" indent="-342900">
              <a:spcBef>
                <a:spcPts val="5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Перкусија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342900" lvl="0" indent="-342900">
              <a:spcBef>
                <a:spcPts val="5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Аускултација 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7" name="Picture 6" descr="биману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285998"/>
            <a:ext cx="3869678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1604" y="4681835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бимануелна палпација </a:t>
            </a:r>
          </a:p>
          <a:p>
            <a:pPr algn="ctr"/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бубрега</a:t>
            </a:r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8" descr="IMG-800a59a805f40fc87e10ab531085d72d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857238"/>
            <a:ext cx="2643193" cy="35242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29256" y="4357700"/>
            <a:ext cx="3286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200" b="1" dirty="0" smtClean="0">
                <a:solidFill>
                  <a:schemeClr val="accent2">
                    <a:lumMod val="50000"/>
                  </a:schemeClr>
                </a:solidFill>
              </a:rPr>
              <a:t>инфекција А-В фистуле</a:t>
            </a:r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8"/>
          <p:cNvSpPr txBox="1">
            <a:spLocks noGrp="1"/>
          </p:cNvSpPr>
          <p:nvPr>
            <p:ph type="body" sz="quarter" idx="10"/>
          </p:nvPr>
        </p:nvSpPr>
        <p:spPr>
          <a:xfrm>
            <a:off x="2285984" y="357172"/>
            <a:ext cx="6000792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Клинички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преглед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болесника</a:t>
            </a:r>
            <a:endParaRPr sz="2000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43042" y="1142990"/>
            <a:ext cx="6715142" cy="3643338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Инспекција болесника са хеморагијском грозницом са бубрежним синдромом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Бледа боја (гломерулонефритиси) 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Едеми на очним капцима и лицу-бледи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Пепељасто-жућкаста кожа, смањеног тургора,трагови чешања(хронична бубрежна инсуфицијенција)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Калцификације (у меким ткивима (код хемодијализе)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Кусмаулово дисање (код метаболичке ацидозе)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Уремијски задах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Месечасто лице, акне, централна расподела масног   ткива (трансплантација бубрега) 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Бледи нокти (нефротски синдром)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lnSpc>
                <a:spcPct val="80000"/>
              </a:lnSpc>
              <a:spcBef>
                <a:spcPts val="440"/>
              </a:spcBef>
              <a:buClr>
                <a:schemeClr val="accent2">
                  <a:lumMod val="50000"/>
                </a:schemeClr>
              </a:buClr>
              <a:buSzPts val="2200"/>
              <a:buFont typeface="Wingdings" pitchFamily="2" charset="2"/>
              <a:buChar char="v"/>
            </a:pPr>
            <a:r>
              <a:rPr lang="sr-Cyrl-RS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Цртаста крвављења у ноктима (васкулитиси)</a:t>
            </a:r>
            <a:endParaRPr lang="sr-Cyrl-RS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 txBox="1">
            <a:spLocks noGrp="1"/>
          </p:cNvSpPr>
          <p:nvPr>
            <p:ph type="body" sz="quarter" idx="10"/>
          </p:nvPr>
        </p:nvSpPr>
        <p:spPr>
          <a:xfrm>
            <a:off x="2500298" y="214296"/>
            <a:ext cx="6000792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Клиничко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испољавање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болести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бубрега</a:t>
            </a:r>
            <a:endParaRPr sz="200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5984" y="785800"/>
            <a:ext cx="6000792" cy="288032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buClr>
                <a:srgbClr val="FF0000"/>
              </a:buClr>
              <a:buSzPts val="3500"/>
            </a:pPr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Поремећај мокрења </a:t>
            </a:r>
            <a:endParaRPr lang="sr-Cyrl-RS" sz="1800" dirty="0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643042" y="1214428"/>
            <a:ext cx="6715142" cy="2643206"/>
          </a:xfrm>
        </p:spPr>
        <p:txBody>
          <a:bodyPr/>
          <a:lstStyle/>
          <a:p>
            <a:pPr lvl="0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- </a:t>
            </a: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Дизурија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(отежано и болно мокрење)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- </a:t>
            </a: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Полакисурија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(учестало мокрење мање количине мокраће)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- </a:t>
            </a: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Никтурија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(буђење ноћу због потребе мокрења)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- </a:t>
            </a: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Инконтиненција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(немогућност контролисања мокрења)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700"/>
              </a:spcBef>
              <a:buClr>
                <a:schemeClr val="dk1"/>
              </a:buClr>
              <a:buSzPts val="3500"/>
            </a:pP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- </a:t>
            </a:r>
            <a:r>
              <a:rPr lang="sr-Cyrl-RS" sz="1600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Енуреза</a:t>
            </a:r>
            <a:r>
              <a:rPr lang="sr-Cyrl-RS" sz="16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 (неконтролисано мокрење током сна)</a:t>
            </a:r>
            <a:endParaRPr lang="sr-Cyrl-RS" sz="16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7" name="Picture 6" descr="4A668E3D00000578-5527093-image-a-23_15216399729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2928941"/>
            <a:ext cx="4429156" cy="2071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1"/>
          <p:cNvSpPr txBox="1">
            <a:spLocks noGrp="1"/>
          </p:cNvSpPr>
          <p:nvPr>
            <p:ph type="body" sz="quarter" idx="10"/>
          </p:nvPr>
        </p:nvSpPr>
        <p:spPr>
          <a:xfrm>
            <a:off x="1714480" y="1357304"/>
            <a:ext cx="6786610" cy="142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SzPts val="2800"/>
              <a:buFont typeface="Wingdings" pitchFamily="2" charset="2"/>
              <a:buChar char="v"/>
            </a:pPr>
            <a:r>
              <a:rPr lang="en-US" sz="1800" b="1" i="0" u="none" strike="noStrike" cap="none" dirty="0" err="1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Полиурија</a:t>
            </a:r>
            <a:r>
              <a:rPr lang="sr-Cyrl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-</a:t>
            </a:r>
            <a:r>
              <a:rPr lang="sr-Latn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</a:t>
            </a:r>
            <a:r>
              <a:rPr lang="sr-Cyrl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излучивање више од 2000 </a:t>
            </a:r>
            <a:r>
              <a:rPr lang="sr-Latn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ml</a:t>
            </a:r>
            <a:r>
              <a:rPr lang="sr-Cyrl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урина за 24</a:t>
            </a:r>
            <a:r>
              <a:rPr lang="sr-Latn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h</a:t>
            </a:r>
            <a:endParaRPr sz="1800" b="1"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342900" lvl="0" indent="-342900" algn="l">
              <a:spcBef>
                <a:spcPts val="560"/>
              </a:spcBef>
              <a:buClr>
                <a:schemeClr val="accent2">
                  <a:lumMod val="50000"/>
                </a:schemeClr>
              </a:buClr>
              <a:buSzPts val="2800"/>
              <a:buFont typeface="Wingdings" pitchFamily="2" charset="2"/>
              <a:buChar char="v"/>
            </a:pPr>
            <a:r>
              <a:rPr lang="en-US" sz="1800" b="1" i="0" u="none" strike="noStrike" cap="none" dirty="0" err="1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Олигурија</a:t>
            </a:r>
            <a:r>
              <a:rPr lang="sr-Cyrl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-</a:t>
            </a:r>
            <a:r>
              <a:rPr lang="sr-Latn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</a:t>
            </a:r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излучивање мање од 500 </a:t>
            </a:r>
            <a:r>
              <a:rPr lang="sr-Latn-RS" sz="1800" dirty="0" smtClean="0">
                <a:effectLst/>
                <a:ea typeface="Calibri"/>
                <a:cs typeface="Calibri"/>
                <a:sym typeface="Calibri"/>
              </a:rPr>
              <a:t>ml</a:t>
            </a:r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 урина за 24</a:t>
            </a:r>
            <a:r>
              <a:rPr lang="sr-Latn-RS" sz="1800" dirty="0" smtClean="0">
                <a:effectLst/>
                <a:ea typeface="Calibri"/>
                <a:cs typeface="Calibri"/>
                <a:sym typeface="Calibri"/>
              </a:rPr>
              <a:t>h</a:t>
            </a:r>
            <a:endParaRPr sz="1800" b="1"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L="342900" lvl="0" indent="-342900" algn="l">
              <a:spcBef>
                <a:spcPts val="560"/>
              </a:spcBef>
              <a:buClr>
                <a:schemeClr val="accent2">
                  <a:lumMod val="50000"/>
                </a:schemeClr>
              </a:buClr>
              <a:buSzPts val="2800"/>
              <a:buFont typeface="Wingdings" pitchFamily="2" charset="2"/>
              <a:buChar char="v"/>
            </a:pPr>
            <a:r>
              <a:rPr lang="en-US" sz="1800" b="1" i="0" u="none" strike="noStrike" cap="none" dirty="0" err="1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Анурија</a:t>
            </a:r>
            <a:r>
              <a:rPr lang="sr-Cyrl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-</a:t>
            </a:r>
            <a:r>
              <a:rPr lang="sr-Latn-RS" sz="1800" b="1" i="0" u="none" strike="noStrike" cap="none" dirty="0" smtClean="0">
                <a:solidFill>
                  <a:schemeClr val="accent2">
                    <a:lumMod val="50000"/>
                  </a:schemeClr>
                </a:solidFill>
                <a:effectLst/>
                <a:ea typeface="Calibri"/>
                <a:cs typeface="Calibri"/>
                <a:sym typeface="Calibri"/>
              </a:rPr>
              <a:t> </a:t>
            </a:r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излучивање мање од 100 </a:t>
            </a:r>
            <a:r>
              <a:rPr lang="sr-Latn-RS" sz="1800" dirty="0" smtClean="0">
                <a:effectLst/>
                <a:ea typeface="Calibri"/>
                <a:cs typeface="Calibri"/>
                <a:sym typeface="Calibri"/>
              </a:rPr>
              <a:t>ml</a:t>
            </a:r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 урина за 24</a:t>
            </a:r>
            <a:r>
              <a:rPr lang="sr-Latn-RS" sz="1800" dirty="0" smtClean="0">
                <a:effectLst/>
                <a:ea typeface="Calibri"/>
                <a:cs typeface="Calibri"/>
                <a:sym typeface="Calibri"/>
              </a:rPr>
              <a:t>h</a:t>
            </a:r>
            <a:endParaRPr sz="1800" b="1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928794" y="928676"/>
            <a:ext cx="6000792" cy="288032"/>
          </a:xfrm>
        </p:spPr>
        <p:txBody>
          <a:bodyPr/>
          <a:lstStyle/>
          <a:p>
            <a:pPr lvl="0"/>
            <a:r>
              <a:rPr lang="sr-Cyrl-RS" sz="1800" dirty="0" smtClean="0">
                <a:effectLst/>
                <a:ea typeface="Calibri"/>
                <a:cs typeface="Calibri"/>
                <a:sym typeface="Calibri"/>
              </a:rPr>
              <a:t>Промена у запремини мокраће</a:t>
            </a:r>
            <a:endParaRPr lang="sr-Cyrl-RS" sz="1800" dirty="0" smtClean="0">
              <a:effectLst/>
            </a:endParaRPr>
          </a:p>
          <a:p>
            <a:endParaRPr lang="en-US" dirty="0"/>
          </a:p>
        </p:txBody>
      </p:sp>
      <p:sp>
        <p:nvSpPr>
          <p:cNvPr id="212" name="Google Shape;212;p31"/>
          <p:cNvSpPr txBox="1">
            <a:spLocks noGrp="1"/>
          </p:cNvSpPr>
          <p:nvPr>
            <p:ph type="title" idx="4294967295"/>
          </p:nvPr>
        </p:nvSpPr>
        <p:spPr>
          <a:xfrm>
            <a:off x="1985970" y="214296"/>
            <a:ext cx="7158030" cy="42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libri"/>
              <a:buNone/>
            </a:pP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Клиничко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испољавање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болести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бубрега</a:t>
            </a:r>
            <a:endParaRPr sz="2000" b="1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5" descr="160002298744855823749063872028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571750"/>
            <a:ext cx="4214842" cy="24345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143108" y="142858"/>
            <a:ext cx="6000792" cy="576064"/>
          </a:xfrm>
        </p:spPr>
        <p:txBody>
          <a:bodyPr/>
          <a:lstStyle/>
          <a:p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Клиничко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испољавање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болести</a:t>
            </a:r>
            <a:r>
              <a:rPr lang="en-US" sz="2000" dirty="0" smtClean="0">
                <a:effectLst/>
                <a:ea typeface="Calibri"/>
                <a:cs typeface="Calibri"/>
                <a:sym typeface="Calibri"/>
              </a:rPr>
              <a:t> </a:t>
            </a:r>
            <a:r>
              <a:rPr lang="en-US" sz="2000" dirty="0" err="1" smtClean="0">
                <a:effectLst/>
                <a:ea typeface="Calibri"/>
                <a:cs typeface="Calibri"/>
                <a:sym typeface="Calibri"/>
              </a:rPr>
              <a:t>бубрега</a:t>
            </a:r>
            <a:endParaRPr lang="en-US" sz="2000" dirty="0">
              <a:effectLst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357290" y="1142990"/>
            <a:ext cx="7500960" cy="2643206"/>
          </a:xfrm>
        </p:spPr>
        <p:txBody>
          <a:bodyPr/>
          <a:lstStyle/>
          <a:p>
            <a:pPr lvl="0">
              <a:spcBef>
                <a:spcPts val="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Потмули, обострани болови у лумбалним ложама који су     праћени тамном мокраћом, благим едемима, главобољом,   хипертензијом побуђују сумњу на 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гломерулонефритис</a:t>
            </a:r>
          </a:p>
          <a:p>
            <a:pPr lvl="0">
              <a:spcBef>
                <a:spcPts val="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endParaRPr lang="ru-RU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4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Једнострани или обострани болови, праћени учесталим      болним мокрењем, повишеном температуром, јављају се     код 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инфекција мокраћних путева</a:t>
            </a:r>
          </a:p>
          <a:p>
            <a:pPr lvl="0">
              <a:spcBef>
                <a:spcPts val="4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endParaRPr lang="ru-RU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lvl="0">
              <a:spcBef>
                <a:spcPts val="460"/>
              </a:spcBef>
              <a:buClr>
                <a:schemeClr val="accent2">
                  <a:lumMod val="50000"/>
                </a:schemeClr>
              </a:buClr>
              <a:buSzPct val="100000"/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Тупи, трајни болови у лумбалном пределу, праћени високом температуром, изразитом осетљивошћу бубрежних ложа      (понекад црвенило и оток коже) знак су 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Calibri"/>
                <a:cs typeface="Calibri"/>
                <a:sym typeface="Calibri"/>
              </a:rPr>
              <a:t>перинефритиса,       запаљења бубрега или перинефритичког апсцеса</a:t>
            </a:r>
            <a:endParaRPr lang="ru-RU" b="1" u="sng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143108" y="1285866"/>
            <a:ext cx="6786580" cy="2643206"/>
          </a:xfrm>
        </p:spPr>
        <p:txBody>
          <a:bodyPr/>
          <a:lstStyle/>
          <a:p>
            <a:pPr lvl="0">
              <a:spcBef>
                <a:spcPts val="0"/>
              </a:spcBef>
              <a:buClr>
                <a:schemeClr val="accent2">
                  <a:lumMod val="50000"/>
                </a:schemeClr>
              </a:buClr>
              <a:buSzPts val="2500"/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Напад жестоких 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болова типа колика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, који полази од     једног бубрега и шире се дуж уретера ка полним          органима или унутрашњој страни бутине,                        највероватније су последица померања камена из      пијелона кроз уретер. Ове болове често прати              учестало мокрење, појава крви у мокраћи, мука и        повраћање, често и знаци паралитичког илеуса.          Локализација бола указује на локализацију камена.</a:t>
            </a:r>
          </a:p>
          <a:p>
            <a:pPr lvl="0">
              <a:spcBef>
                <a:spcPts val="0"/>
              </a:spcBef>
              <a:buClr>
                <a:schemeClr val="accent2">
                  <a:lumMod val="50000"/>
                </a:schemeClr>
              </a:buClr>
              <a:buSzPts val="2500"/>
              <a:buFont typeface="Wingdings" pitchFamily="2" charset="2"/>
              <a:buChar char="v"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ts val="500"/>
              </a:spcBef>
              <a:buClr>
                <a:schemeClr val="accent2">
                  <a:lumMod val="50000"/>
                </a:schemeClr>
              </a:buClr>
              <a:buSzPts val="2500"/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Упалу мокраћне бешике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прате супрапубични болови и често мокрење са боловима и печењем при мокрењу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spcBef>
                <a:spcPts val="500"/>
              </a:spcBef>
              <a:buClr>
                <a:schemeClr val="accent2">
                  <a:lumMod val="50000"/>
                </a:schemeClr>
              </a:buClr>
              <a:buSzPts val="2500"/>
              <a:buFont typeface="Wingdings" pitchFamily="2" charset="2"/>
              <a:buChar char="v"/>
            </a:pP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0" name="Google Shape;230;p34"/>
          <p:cNvSpPr txBox="1">
            <a:spLocks noGrp="1"/>
          </p:cNvSpPr>
          <p:nvPr>
            <p:ph type="title" idx="4294967295"/>
          </p:nvPr>
        </p:nvSpPr>
        <p:spPr>
          <a:xfrm>
            <a:off x="1214414" y="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Calibri"/>
              <a:buNone/>
            </a:pP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Клиничко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испољавање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болести</a:t>
            </a:r>
            <a:r>
              <a:rPr lang="en-US" sz="2000" b="1" i="0" u="none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 smtClean="0">
                <a:solidFill>
                  <a:schemeClr val="accent2">
                    <a:lumMod val="50000"/>
                  </a:schemeClr>
                </a:solidFill>
                <a:ea typeface="Calibri"/>
                <a:cs typeface="Calibri"/>
                <a:sym typeface="Calibri"/>
              </a:rPr>
              <a:t>бубрега</a:t>
            </a:r>
            <a:endParaRPr sz="200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8" descr="кол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142990"/>
            <a:ext cx="1891085" cy="32861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3190</TotalTime>
  <Words>1147</Words>
  <Application>Microsoft Office PowerPoint</Application>
  <PresentationFormat>On-screen Show (16:9)</PresentationFormat>
  <Paragraphs>120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Cover and End Slide Master</vt:lpstr>
      <vt:lpstr>Custom Design</vt:lpstr>
      <vt:lpstr>Slide 1</vt:lpstr>
      <vt:lpstr>Slide 2</vt:lpstr>
      <vt:lpstr>Slide 3</vt:lpstr>
      <vt:lpstr>Преглед болесника са обољењима бубрега</vt:lpstr>
      <vt:lpstr>Slide 5</vt:lpstr>
      <vt:lpstr>Slide 6</vt:lpstr>
      <vt:lpstr>Клиничко испољавање болести бубрега</vt:lpstr>
      <vt:lpstr>Slide 8</vt:lpstr>
      <vt:lpstr>Клиничко испољавање болести бубрега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243</cp:revision>
  <dcterms:created xsi:type="dcterms:W3CDTF">2016-12-05T23:26:54Z</dcterms:created>
  <dcterms:modified xsi:type="dcterms:W3CDTF">2020-09-30T23:27:54Z</dcterms:modified>
</cp:coreProperties>
</file>